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77" r:id="rId3"/>
    <p:sldId id="313" r:id="rId4"/>
    <p:sldId id="265" r:id="rId5"/>
    <p:sldId id="258" r:id="rId6"/>
    <p:sldId id="295" r:id="rId7"/>
    <p:sldId id="296" r:id="rId8"/>
    <p:sldId id="259" r:id="rId9"/>
    <p:sldId id="316" r:id="rId10"/>
    <p:sldId id="287" r:id="rId11"/>
    <p:sldId id="309" r:id="rId12"/>
    <p:sldId id="305" r:id="rId13"/>
    <p:sldId id="310" r:id="rId14"/>
    <p:sldId id="280" r:id="rId15"/>
    <p:sldId id="307" r:id="rId16"/>
    <p:sldId id="311" r:id="rId17"/>
    <p:sldId id="260" r:id="rId18"/>
    <p:sldId id="267" r:id="rId19"/>
    <p:sldId id="292" r:id="rId20"/>
    <p:sldId id="268" r:id="rId21"/>
    <p:sldId id="315" r:id="rId22"/>
    <p:sldId id="281" r:id="rId23"/>
    <p:sldId id="269" r:id="rId24"/>
    <p:sldId id="314" r:id="rId25"/>
    <p:sldId id="304" r:id="rId26"/>
    <p:sldId id="282" r:id="rId27"/>
    <p:sldId id="264" r:id="rId28"/>
    <p:sldId id="299" r:id="rId29"/>
    <p:sldId id="302" r:id="rId30"/>
    <p:sldId id="308" r:id="rId31"/>
    <p:sldId id="303" r:id="rId32"/>
    <p:sldId id="290" r:id="rId33"/>
    <p:sldId id="300" r:id="rId34"/>
    <p:sldId id="291" r:id="rId35"/>
    <p:sldId id="289" r:id="rId36"/>
    <p:sldId id="298" r:id="rId37"/>
    <p:sldId id="285" r:id="rId38"/>
    <p:sldId id="278" r:id="rId39"/>
    <p:sldId id="279" r:id="rId40"/>
    <p:sldId id="297" r:id="rId41"/>
    <p:sldId id="284" r:id="rId42"/>
    <p:sldId id="312" r:id="rId43"/>
    <p:sldId id="294" r:id="rId44"/>
    <p:sldId id="276" r:id="rId45"/>
    <p:sldId id="266" r:id="rId46"/>
    <p:sldId id="293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98" autoAdjust="0"/>
    <p:restoredTop sz="90929"/>
  </p:normalViewPr>
  <p:slideViewPr>
    <p:cSldViewPr>
      <p:cViewPr varScale="1">
        <p:scale>
          <a:sx n="106" d="100"/>
          <a:sy n="106" d="100"/>
        </p:scale>
        <p:origin x="222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8A8DD-F1C0-476A-87B3-D028FF6213A0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2EC90-DF89-4F3D-A075-64579105D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46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0152A1-686D-4308-A6CF-CF1ECF630C45}" type="slidenum">
              <a:rPr lang="en-US"/>
              <a:pPr/>
              <a:t>32</a:t>
            </a:fld>
            <a:endParaRPr lang="en-US"/>
          </a:p>
        </p:txBody>
      </p:sp>
      <p:sp>
        <p:nvSpPr>
          <p:cNvPr id="225280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0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1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AD506-D9B3-4C43-839A-9F65354C2B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427E8-F801-47BD-B628-A4B1E35106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AD065-1F8F-4DA1-A886-BD4D31D2A5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5F2FF-3954-4D2A-900F-1BD9BED7F2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821F1-3DA4-4EA1-9A99-E454D7CED7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DD7D5-8F27-40EA-AC48-790B84528C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23F7B-40EF-4947-A2BA-A9226D9811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A2E61-760B-4FF5-A273-4ECF3105A8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7691C-0D66-4F5E-84B5-14B63C34FB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18721-7E22-4BFD-A1AF-641128D158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5F1C9-C4AA-4B51-81F6-D041630883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1DABC6E-0B71-4D43-A960-42E8DC8096A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jpg"/><Relationship Id="rId9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3.wmf"/><Relationship Id="rId7" Type="http://schemas.openxmlformats.org/officeDocument/2006/relationships/image" Target="../media/image5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t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8.png"/><Relationship Id="rId7" Type="http://schemas.openxmlformats.org/officeDocument/2006/relationships/image" Target="../media/image60.t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2.wmf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6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1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6.png"/><Relationship Id="rId4" Type="http://schemas.openxmlformats.org/officeDocument/2006/relationships/image" Target="../media/image4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048000" y="4774852"/>
            <a:ext cx="5867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0070C0"/>
                </a:solidFill>
              </a:rPr>
              <a:t>There are </a:t>
            </a:r>
            <a:r>
              <a:rPr lang="en-US" sz="2800" b="1" dirty="0">
                <a:solidFill>
                  <a:srgbClr val="0070C0"/>
                </a:solidFill>
              </a:rPr>
              <a:t>only five </a:t>
            </a:r>
            <a:r>
              <a:rPr lang="en-US" sz="2800" b="1" dirty="0" smtClean="0">
                <a:solidFill>
                  <a:srgbClr val="0070C0"/>
                </a:solidFill>
              </a:rPr>
              <a:t>ways</a:t>
            </a:r>
            <a:br>
              <a:rPr lang="en-US" sz="2800" b="1" dirty="0" smtClean="0">
                <a:solidFill>
                  <a:srgbClr val="0070C0"/>
                </a:solidFill>
              </a:rPr>
            </a:br>
            <a:r>
              <a:rPr lang="en-US" sz="2800" b="1" i="1" dirty="0">
                <a:solidFill>
                  <a:srgbClr val="0070C0"/>
                </a:solidFill>
              </a:rPr>
              <a:t>to completely enclose a </a:t>
            </a:r>
            <a:r>
              <a:rPr lang="en-US" sz="2800" b="1" i="1" dirty="0" smtClean="0">
                <a:solidFill>
                  <a:srgbClr val="0070C0"/>
                </a:solidFill>
              </a:rPr>
              <a:t>space</a:t>
            </a:r>
            <a:br>
              <a:rPr lang="en-US" sz="2800" b="1" i="1" dirty="0" smtClean="0">
                <a:solidFill>
                  <a:srgbClr val="0070C0"/>
                </a:solidFill>
              </a:rPr>
            </a:br>
            <a:r>
              <a:rPr lang="en-US" sz="2800" b="1" i="1" dirty="0" smtClean="0">
                <a:solidFill>
                  <a:srgbClr val="0070C0"/>
                </a:solidFill>
              </a:rPr>
              <a:t>using only one shape.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21050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30375"/>
            <a:ext cx="11398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676400"/>
            <a:ext cx="1143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 l="6451" t="10149" r="6451" b="10149"/>
          <a:stretch>
            <a:fillRect/>
          </a:stretch>
        </p:blipFill>
        <p:spPr bwMode="auto">
          <a:xfrm>
            <a:off x="228600" y="2882900"/>
            <a:ext cx="22098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267200"/>
            <a:ext cx="241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486400"/>
            <a:ext cx="241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38190" y="454024"/>
            <a:ext cx="624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/>
              <a:t>The Five </a:t>
            </a:r>
            <a:r>
              <a:rPr lang="en-US" sz="4000" b="1" dirty="0">
                <a:solidFill>
                  <a:srgbClr val="0070C0"/>
                </a:solidFill>
              </a:rPr>
              <a:t>Platonic Solids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25133" y="80682"/>
            <a:ext cx="1337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114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b="4914"/>
          <a:stretch/>
        </p:blipFill>
        <p:spPr>
          <a:xfrm>
            <a:off x="3585882" y="1234910"/>
            <a:ext cx="3077251" cy="31936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81590" y="2236569"/>
            <a:ext cx="1905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Plato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sz="1800" dirty="0" smtClean="0"/>
              <a:t>Greek </a:t>
            </a:r>
            <a:r>
              <a:rPr lang="en-US" sz="1800" dirty="0"/>
              <a:t>philosopher </a:t>
            </a:r>
            <a:r>
              <a:rPr lang="en-US" sz="1600" dirty="0" smtClean="0"/>
              <a:t>427 - 347 BC</a:t>
            </a:r>
            <a:br>
              <a:rPr lang="en-US" sz="1600" dirty="0" smtClean="0"/>
            </a:br>
            <a:r>
              <a:rPr lang="en-US" sz="1600" dirty="0" smtClean="0"/>
              <a:t>wrote about them.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429000" y="6027003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Michael S. Schneider</a:t>
            </a:r>
          </a:p>
          <a:p>
            <a:pPr algn="ctr"/>
            <a:r>
              <a:rPr lang="en-US" dirty="0" smtClean="0"/>
              <a:t>www.constructingtheuniverse.com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D:\mss\Beginner's Guide\4\SOLIDS\bell_tetra.jpg"/>
          <p:cNvPicPr>
            <a:picLocks noChangeAspect="1" noChangeArrowheads="1"/>
          </p:cNvPicPr>
          <p:nvPr/>
        </p:nvPicPr>
        <p:blipFill rotWithShape="1">
          <a:blip r:embed="rId2" cstate="print"/>
          <a:srcRect b="9269"/>
          <a:stretch/>
        </p:blipFill>
        <p:spPr bwMode="auto">
          <a:xfrm>
            <a:off x="4391585" y="304799"/>
            <a:ext cx="4743450" cy="5804647"/>
          </a:xfrm>
          <a:prstGeom prst="rect">
            <a:avLst/>
          </a:prstGeom>
          <a:noFill/>
        </p:spPr>
      </p:pic>
      <p:pic>
        <p:nvPicPr>
          <p:cNvPr id="3" name="Picture 56" descr="D:\mss\Beginner's Guide\4\SOLIDS\tetrakite1.gif"/>
          <p:cNvPicPr>
            <a:picLocks noChangeAspect="1" noChangeArrowheads="1"/>
          </p:cNvPicPr>
          <p:nvPr/>
        </p:nvPicPr>
        <p:blipFill rotWithShape="1">
          <a:blip r:embed="rId3" cstate="print"/>
          <a:srcRect l="4445" t="2357" r="2745" b="6991"/>
          <a:stretch/>
        </p:blipFill>
        <p:spPr bwMode="auto">
          <a:xfrm>
            <a:off x="5486400" y="509084"/>
            <a:ext cx="1389289" cy="127971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47800" y="3184710"/>
            <a:ext cx="279935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err="1" smtClean="0"/>
              <a:t>Tetra</a:t>
            </a:r>
            <a:r>
              <a:rPr lang="en-US" sz="3200" b="1" dirty="0" err="1" smtClean="0"/>
              <a:t>kite</a:t>
            </a:r>
            <a:endParaRPr lang="en-US" sz="3200" b="1" dirty="0" smtClean="0"/>
          </a:p>
          <a:p>
            <a:pPr algn="ctr"/>
            <a:endParaRPr lang="en-US" sz="3200" b="1" dirty="0"/>
          </a:p>
          <a:p>
            <a:pPr algn="ctr"/>
            <a:r>
              <a:rPr lang="en-US" sz="2000" b="1" dirty="0" smtClean="0"/>
              <a:t>Invented by</a:t>
            </a:r>
            <a:br>
              <a:rPr lang="en-US" sz="2000" b="1" dirty="0" smtClean="0"/>
            </a:br>
            <a:r>
              <a:rPr lang="en-US" sz="2000" b="1" dirty="0" smtClean="0"/>
              <a:t>Alexander Graham Bell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8" y="5029200"/>
            <a:ext cx="4100346" cy="151186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191000" y="4648200"/>
            <a:ext cx="685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1072"/>
            <a:ext cx="4118088" cy="284405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t="9245" r="39883"/>
          <a:stretch/>
        </p:blipFill>
        <p:spPr bwMode="auto">
          <a:xfrm rot="16200000">
            <a:off x="183272" y="805666"/>
            <a:ext cx="926365" cy="96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5"/>
          <a:stretch/>
        </p:blipFill>
        <p:spPr>
          <a:xfrm>
            <a:off x="-2487" y="2209799"/>
            <a:ext cx="1628775" cy="22002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1905000"/>
            <a:ext cx="822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x</a:t>
            </a:r>
            <a:r>
              <a:rPr lang="en-US" sz="2000" dirty="0" smtClean="0"/>
              <a:t> 4 =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0" y="2909826"/>
            <a:ext cx="822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x</a:t>
            </a:r>
            <a:r>
              <a:rPr lang="en-US" sz="2000" dirty="0" smtClean="0"/>
              <a:t> 4 =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209800" y="2819401"/>
            <a:ext cx="381000" cy="2904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65420" y="1788795"/>
            <a:ext cx="822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x</a:t>
            </a:r>
            <a:r>
              <a:rPr lang="en-US" sz="2000" dirty="0" smtClean="0">
                <a:solidFill>
                  <a:schemeClr val="bg1"/>
                </a:solidFill>
              </a:rPr>
              <a:t> 4 =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181600" y="1988850"/>
            <a:ext cx="1460807" cy="11620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0" y="180240"/>
            <a:ext cx="129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1</a:t>
            </a:r>
            <a:br>
              <a:rPr lang="en-US" sz="1800" dirty="0" smtClean="0"/>
            </a:br>
            <a:r>
              <a:rPr lang="en-US" sz="1800" dirty="0" smtClean="0"/>
              <a:t>tetrahedron</a:t>
            </a:r>
            <a:endParaRPr lang="en-US" sz="1800" dirty="0"/>
          </a:p>
        </p:txBody>
      </p:sp>
      <p:sp>
        <p:nvSpPr>
          <p:cNvPr id="30" name="Oval 29"/>
          <p:cNvSpPr/>
          <p:nvPr/>
        </p:nvSpPr>
        <p:spPr>
          <a:xfrm>
            <a:off x="17042" y="714924"/>
            <a:ext cx="805718" cy="275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"/>
            <a:ext cx="3408164" cy="3354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3" t="10662" r="8851" b="20212"/>
          <a:stretch/>
        </p:blipFill>
        <p:spPr>
          <a:xfrm>
            <a:off x="3188898" y="245543"/>
            <a:ext cx="2327568" cy="2287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r="6364"/>
          <a:stretch/>
        </p:blipFill>
        <p:spPr>
          <a:xfrm>
            <a:off x="7542134" y="176052"/>
            <a:ext cx="1528322" cy="1983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t="8602" r="8123" b="8968"/>
          <a:stretch/>
        </p:blipFill>
        <p:spPr>
          <a:xfrm>
            <a:off x="6934200" y="5219700"/>
            <a:ext cx="1815628" cy="163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693" y="228600"/>
            <a:ext cx="1909684" cy="2030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61147" y="5684907"/>
            <a:ext cx="3413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Carbon atoms </a:t>
            </a:r>
            <a:r>
              <a:rPr lang="en-US" sz="2000" b="1" dirty="0"/>
              <a:t>in </a:t>
            </a:r>
            <a:r>
              <a:rPr lang="en-US" sz="2000" b="1" dirty="0" smtClean="0"/>
              <a:t>a diamond arrange as strong </a:t>
            </a:r>
            <a:r>
              <a:rPr lang="en-US" sz="2000" b="1" dirty="0" err="1" smtClean="0">
                <a:solidFill>
                  <a:srgbClr val="00B050"/>
                </a:solidFill>
              </a:rPr>
              <a:t>tetrahedra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38800" y="2266012"/>
            <a:ext cx="3431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Diamond crystals can grow into the related forms of </a:t>
            </a:r>
            <a:r>
              <a:rPr lang="en-US" b="1" dirty="0" smtClean="0">
                <a:solidFill>
                  <a:srgbClr val="7030A0"/>
                </a:solidFill>
              </a:rPr>
              <a:t>cubes</a:t>
            </a:r>
            <a:r>
              <a:rPr lang="en-US" b="1" dirty="0" smtClean="0"/>
              <a:t>, </a:t>
            </a:r>
            <a:r>
              <a:rPr lang="en-US" b="1" dirty="0" err="1">
                <a:solidFill>
                  <a:srgbClr val="7030A0"/>
                </a:solidFill>
              </a:rPr>
              <a:t>t</a:t>
            </a:r>
            <a:r>
              <a:rPr lang="en-US" b="1" dirty="0" err="1" smtClean="0">
                <a:solidFill>
                  <a:srgbClr val="7030A0"/>
                </a:solidFill>
              </a:rPr>
              <a:t>etrahedra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/>
              <a:t>and </a:t>
            </a:r>
            <a:r>
              <a:rPr lang="en-US" b="1" dirty="0" err="1" smtClean="0">
                <a:solidFill>
                  <a:srgbClr val="7030A0"/>
                </a:solidFill>
              </a:rPr>
              <a:t>octahedra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12" y="2971800"/>
            <a:ext cx="3408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Diamond Crystal</a:t>
            </a:r>
            <a:endParaRPr lang="en-US" sz="3200" b="1" dirty="0">
              <a:solidFill>
                <a:srgbClr val="00B0F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t="10975" r="9229" b="28835"/>
          <a:stretch/>
        </p:blipFill>
        <p:spPr>
          <a:xfrm>
            <a:off x="6095999" y="4169649"/>
            <a:ext cx="1375377" cy="1254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7434" r="51449" b="8160"/>
          <a:stretch/>
        </p:blipFill>
        <p:spPr>
          <a:xfrm>
            <a:off x="3347272" y="2947457"/>
            <a:ext cx="2546174" cy="2326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29" y="3556575"/>
            <a:ext cx="3181931" cy="31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38" y="0"/>
            <a:ext cx="6491262" cy="6858000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83369" y="4419600"/>
            <a:ext cx="2286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Iron Pyrite</a:t>
            </a:r>
          </a:p>
          <a:p>
            <a:pPr algn="ctr">
              <a:spcBef>
                <a:spcPct val="50000"/>
              </a:spcBef>
            </a:pPr>
            <a:r>
              <a:rPr lang="en-US" dirty="0" smtClean="0"/>
              <a:t>(“Fool’s Gold”)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3369" y="381000"/>
            <a:ext cx="2286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Cube</a:t>
            </a:r>
          </a:p>
          <a:p>
            <a:pPr algn="ctr"/>
            <a:r>
              <a:rPr lang="en-US" sz="1800" dirty="0" smtClean="0"/>
              <a:t>Or</a:t>
            </a:r>
            <a:endParaRPr lang="en-US" dirty="0" smtClean="0"/>
          </a:p>
          <a:p>
            <a:pPr algn="ctr"/>
            <a:r>
              <a:rPr lang="en-US" b="1" dirty="0" smtClean="0"/>
              <a:t>Hexahedron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45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9"/>
            <a:ext cx="9144000" cy="6830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65" y="1219200"/>
            <a:ext cx="2017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Calcium Carbonate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“Chalk”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8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8686800" cy="651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14" y="152400"/>
            <a:ext cx="2268886" cy="220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71497"/>
            <a:ext cx="5943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Salt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Sodium Chloride </a:t>
            </a:r>
            <a:r>
              <a:rPr lang="en-US" b="1" dirty="0" err="1" smtClean="0">
                <a:solidFill>
                  <a:srgbClr val="FFFF00"/>
                </a:solidFill>
              </a:rPr>
              <a:t>NaCl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Sodium – metal explodes on contact with air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Chlorine – poisonous gas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But we need it!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3276600"/>
            <a:ext cx="3257550" cy="3257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82000" cy="6839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47" y="152400"/>
            <a:ext cx="2357718" cy="1322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46" y="3657600"/>
            <a:ext cx="2290483" cy="2290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412" y="1371600"/>
            <a:ext cx="22860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151248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</a:rPr>
              <a:t>CubicLogos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4419600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Create a logo which uses the cubic form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8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3110753" cy="3152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3595" r="14183" b="13726"/>
          <a:stretch/>
        </p:blipFill>
        <p:spPr>
          <a:xfrm>
            <a:off x="3035632" y="1"/>
            <a:ext cx="610836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365250"/>
            <a:ext cx="11398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00" y="1311275"/>
            <a:ext cx="1143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 descr="D:\mss\Beginner's Guide\7\imG20023.JPG"/>
          <p:cNvPicPr>
            <a:picLocks noChangeAspect="1" noChangeArrowheads="1"/>
          </p:cNvPicPr>
          <p:nvPr/>
        </p:nvPicPr>
        <p:blipFill>
          <a:blip r:embed="rId4" cstate="print"/>
          <a:srcRect l="8638" t="19945" r="8673" b="13297"/>
          <a:stretch>
            <a:fillRect/>
          </a:stretch>
        </p:blipFill>
        <p:spPr bwMode="auto">
          <a:xfrm>
            <a:off x="6753388" y="4642547"/>
            <a:ext cx="2390612" cy="1510850"/>
          </a:xfrm>
          <a:prstGeom prst="rect">
            <a:avLst/>
          </a:prstGeom>
          <a:noFill/>
        </p:spPr>
      </p:pic>
      <p:pic>
        <p:nvPicPr>
          <p:cNvPr id="7176" name="Picture 8" descr="D:\mss\Beginner's Guide\4\SOLIDS\cubic watermelon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809875"/>
            <a:ext cx="3962400" cy="3873500"/>
          </a:xfrm>
          <a:prstGeom prst="rect">
            <a:avLst/>
          </a:prstGeom>
          <a:noFill/>
        </p:spPr>
      </p:pic>
      <p:pic>
        <p:nvPicPr>
          <p:cNvPr id="7177" name="Picture 9" descr="D:\mss\Beginner's Guide\4\SOLIDS\eggcuB~1.JPG"/>
          <p:cNvPicPr>
            <a:picLocks noChangeAspect="1" noChangeArrowheads="1"/>
          </p:cNvPicPr>
          <p:nvPr/>
        </p:nvPicPr>
        <p:blipFill>
          <a:blip r:embed="rId6" cstate="print"/>
          <a:srcRect l="12926" t="16327" r="13605" b="10204"/>
          <a:stretch>
            <a:fillRect/>
          </a:stretch>
        </p:blipFill>
        <p:spPr bwMode="auto">
          <a:xfrm>
            <a:off x="5753100" y="152400"/>
            <a:ext cx="3200400" cy="4267200"/>
          </a:xfrm>
          <a:prstGeom prst="rect">
            <a:avLst/>
          </a:prstGeom>
          <a:noFill/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92011" y="145436"/>
            <a:ext cx="180292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Hexahedron</a:t>
            </a:r>
          </a:p>
          <a:p>
            <a:pPr algn="ctr"/>
            <a:r>
              <a:rPr lang="en-US" b="1" dirty="0"/>
              <a:t>(cube</a:t>
            </a:r>
            <a:r>
              <a:rPr lang="en-US" b="1" dirty="0" smtClean="0"/>
              <a:t>)</a:t>
            </a:r>
          </a:p>
          <a:p>
            <a:pPr algn="ctr"/>
            <a:r>
              <a:rPr lang="en-US" sz="2000" b="1" dirty="0" smtClean="0"/>
              <a:t>6 Squares</a:t>
            </a:r>
            <a:endParaRPr lang="en-US" sz="2000" b="1" dirty="0"/>
          </a:p>
        </p:txBody>
      </p:sp>
      <p:pic>
        <p:nvPicPr>
          <p:cNvPr id="7179" name="Picture 11" descr="D:\mss\Beginner's Guide\4\SOLIDS\watermelon cub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7538" y="152400"/>
            <a:ext cx="2462212" cy="2514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114800" y="2809875"/>
            <a:ext cx="104396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Why?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What are it’s advantages?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80282" y="6135468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The </a:t>
            </a:r>
            <a:r>
              <a:rPr lang="en-US" sz="1800" i="1" dirty="0" smtClean="0"/>
              <a:t>opposite sides </a:t>
            </a:r>
            <a:r>
              <a:rPr lang="en-US" sz="1800" dirty="0" smtClean="0"/>
              <a:t>of honest dice add to 7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6013" r="15815" b="4444"/>
          <a:stretch/>
        </p:blipFill>
        <p:spPr>
          <a:xfrm>
            <a:off x="4137211" y="4393998"/>
            <a:ext cx="2590801" cy="2271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6451" t="10149" r="6451" b="10149"/>
          <a:stretch>
            <a:fillRect/>
          </a:stretch>
        </p:blipFill>
        <p:spPr bwMode="auto">
          <a:xfrm>
            <a:off x="609600" y="1981200"/>
            <a:ext cx="3528298" cy="205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 descr="D:\mss\Beginner's Guide\4\SOLIDS\diamond unc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50" y="152400"/>
            <a:ext cx="3625850" cy="3232150"/>
          </a:xfrm>
          <a:prstGeom prst="rect">
            <a:avLst/>
          </a:prstGeom>
          <a:noFill/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436581" y="381000"/>
            <a:ext cx="270131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The </a:t>
            </a:r>
            <a:r>
              <a:rPr lang="en-US" sz="2800" b="1" dirty="0" smtClean="0">
                <a:solidFill>
                  <a:srgbClr val="FFC000"/>
                </a:solidFill>
              </a:rPr>
              <a:t>Octahedron</a:t>
            </a:r>
          </a:p>
          <a:p>
            <a:pPr algn="ctr"/>
            <a:r>
              <a:rPr lang="en-US" b="1" dirty="0" smtClean="0"/>
              <a:t>8 Triangles</a:t>
            </a:r>
            <a:endParaRPr lang="en-US" b="1" dirty="0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339041" y="3364834"/>
            <a:ext cx="3679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Diamond crystal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2" y="4495800"/>
            <a:ext cx="8927869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482" y="5943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Keep cutting the corners off a cube to produce an octahedron.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D:\mss\Beginner's Guide\3\lattice boom crane.jpg"/>
          <p:cNvPicPr>
            <a:picLocks noChangeAspect="1" noChangeArrowheads="1"/>
          </p:cNvPicPr>
          <p:nvPr/>
        </p:nvPicPr>
        <p:blipFill>
          <a:blip r:embed="rId2" cstate="print"/>
          <a:srcRect l="10781" r="17844"/>
          <a:stretch>
            <a:fillRect/>
          </a:stretch>
        </p:blipFill>
        <p:spPr bwMode="auto">
          <a:xfrm>
            <a:off x="6418729" y="715961"/>
            <a:ext cx="2648857" cy="5562600"/>
          </a:xfrm>
          <a:prstGeom prst="rect">
            <a:avLst/>
          </a:prstGeom>
          <a:noFill/>
        </p:spPr>
      </p:pic>
      <p:pic>
        <p:nvPicPr>
          <p:cNvPr id="20484" name="Picture 4" descr="D:\mss\Beginner's Guide\4\SOLIDS\octetruss.gif"/>
          <p:cNvPicPr>
            <a:picLocks noChangeAspect="1" noChangeArrowheads="1"/>
          </p:cNvPicPr>
          <p:nvPr/>
        </p:nvPicPr>
        <p:blipFill>
          <a:blip r:embed="rId3" cstate="print"/>
          <a:srcRect t="4613"/>
          <a:stretch>
            <a:fillRect/>
          </a:stretch>
        </p:blipFill>
        <p:spPr bwMode="auto">
          <a:xfrm>
            <a:off x="2209619" y="4033862"/>
            <a:ext cx="4209110" cy="2522671"/>
          </a:xfrm>
          <a:prstGeom prst="rect">
            <a:avLst/>
          </a:prstGeo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6199" y="228600"/>
            <a:ext cx="89154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Octahedron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Tetrahedron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= Octet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Truss</a:t>
            </a:r>
          </a:p>
        </p:txBody>
      </p:sp>
      <p:pic>
        <p:nvPicPr>
          <p:cNvPr id="20482" name="Picture 2" descr="D:\mss\Beginner's Guide\4\SOLIDS\octetrus.gif"/>
          <p:cNvPicPr>
            <a:picLocks noChangeAspect="1" noChangeArrowheads="1"/>
          </p:cNvPicPr>
          <p:nvPr/>
        </p:nvPicPr>
        <p:blipFill>
          <a:blip r:embed="rId4" cstate="print"/>
          <a:srcRect t="17574" r="16795"/>
          <a:stretch>
            <a:fillRect/>
          </a:stretch>
        </p:blipFill>
        <p:spPr bwMode="auto">
          <a:xfrm>
            <a:off x="4769904" y="1028700"/>
            <a:ext cx="2770826" cy="22479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8204" y="2400375"/>
            <a:ext cx="1981200" cy="13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 l="6451" t="10149" r="6451" b="10149"/>
          <a:stretch>
            <a:fillRect/>
          </a:stretch>
        </p:blipFill>
        <p:spPr bwMode="auto">
          <a:xfrm>
            <a:off x="2655441" y="1028700"/>
            <a:ext cx="2078604" cy="120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47331"/>
            <a:ext cx="2133600" cy="2541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3723296"/>
            <a:ext cx="2129119" cy="2296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3820" y="2001577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+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78315" y="3357556"/>
            <a:ext cx="2781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All strong triangles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 descr="D:\mss\Beginner's Guide\4\SOLIDS\neoLIT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86800" cy="2393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448" y="5638800"/>
            <a:ext cx="3108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Used for teaching in ancient</a:t>
            </a:r>
            <a:br>
              <a:rPr lang="en-US" sz="2000" dirty="0" smtClean="0"/>
            </a:br>
            <a:r>
              <a:rPr lang="en-US" sz="2000" dirty="0" smtClean="0"/>
              <a:t>stone- and wood-circle schools</a:t>
            </a:r>
            <a:r>
              <a:rPr lang="en-US" sz="2000" dirty="0"/>
              <a:t>.</a:t>
            </a: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40054" y="19812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Hexa</a:t>
            </a:r>
            <a:r>
              <a:rPr lang="en-US" sz="2000" dirty="0" smtClean="0">
                <a:solidFill>
                  <a:schemeClr val="bg1"/>
                </a:solidFill>
              </a:rPr>
              <a:t>-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19812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Tetra-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9812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Dodeca</a:t>
            </a:r>
            <a:r>
              <a:rPr lang="en-US" sz="2000" dirty="0" smtClean="0">
                <a:solidFill>
                  <a:schemeClr val="bg1"/>
                </a:solidFill>
              </a:rPr>
              <a:t>-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19812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Icosa</a:t>
            </a:r>
            <a:r>
              <a:rPr lang="en-US" sz="2000" dirty="0" smtClean="0">
                <a:solidFill>
                  <a:schemeClr val="bg1"/>
                </a:solidFill>
              </a:rPr>
              <a:t>-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3800" y="19812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Octa</a:t>
            </a:r>
            <a:r>
              <a:rPr lang="en-US" sz="2000" dirty="0" smtClean="0">
                <a:solidFill>
                  <a:schemeClr val="bg1"/>
                </a:solidFill>
              </a:rPr>
              <a:t>-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r="38927"/>
          <a:stretch/>
        </p:blipFill>
        <p:spPr bwMode="auto">
          <a:xfrm>
            <a:off x="2362200" y="2510650"/>
            <a:ext cx="663388" cy="75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620" y="2552756"/>
            <a:ext cx="708678" cy="60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5" cstate="print"/>
          <a:srcRect l="6451" t="10149" r="47527" b="10149"/>
          <a:stretch/>
        </p:blipFill>
        <p:spPr bwMode="auto">
          <a:xfrm>
            <a:off x="7656931" y="2495580"/>
            <a:ext cx="709214" cy="78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6" cstate="print"/>
          <a:srcRect r="50000"/>
          <a:stretch/>
        </p:blipFill>
        <p:spPr bwMode="auto">
          <a:xfrm>
            <a:off x="4285975" y="2510650"/>
            <a:ext cx="657500" cy="65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7" cstate="print"/>
          <a:srcRect r="50000"/>
          <a:stretch/>
        </p:blipFill>
        <p:spPr bwMode="auto">
          <a:xfrm>
            <a:off x="6096000" y="2545890"/>
            <a:ext cx="685800" cy="68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35672" y="11034"/>
            <a:ext cx="2278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Oldest known examples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1500 </a:t>
            </a:r>
            <a:r>
              <a:rPr lang="en-US" sz="1600" dirty="0">
                <a:solidFill>
                  <a:schemeClr val="bg1"/>
                </a:solidFill>
              </a:rPr>
              <a:t>BC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Scotland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2" y="3352800"/>
            <a:ext cx="2777100" cy="20828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8"/>
          <a:stretch/>
        </p:blipFill>
        <p:spPr>
          <a:xfrm>
            <a:off x="3121555" y="3352801"/>
            <a:ext cx="6050045" cy="3505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95375" y="3733800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Stonehenge reconstructed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" y="3352800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Stonehenge today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5" y="181923"/>
            <a:ext cx="3742408" cy="3742408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5800" y="370807"/>
            <a:ext cx="1752600" cy="86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 descr="D:\mss\Beginner's Guide\4\SOLIDS\dodeca lam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524000"/>
            <a:ext cx="3835400" cy="5105400"/>
          </a:xfrm>
          <a:prstGeom prst="rect">
            <a:avLst/>
          </a:prstGeom>
          <a:noFill/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541158" y="181923"/>
            <a:ext cx="349464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The </a:t>
            </a:r>
            <a:r>
              <a:rPr lang="en-US" sz="2800" b="1" dirty="0" smtClean="0">
                <a:solidFill>
                  <a:srgbClr val="FF0000"/>
                </a:solidFill>
              </a:rPr>
              <a:t>Do</a:t>
            </a:r>
            <a:r>
              <a:rPr lang="en-US" sz="2800" b="1" dirty="0" smtClean="0">
                <a:solidFill>
                  <a:srgbClr val="0070C0"/>
                </a:solidFill>
              </a:rPr>
              <a:t>deca</a:t>
            </a:r>
            <a:r>
              <a:rPr lang="en-US" sz="2800" b="1" dirty="0" smtClean="0"/>
              <a:t>hedron</a:t>
            </a:r>
          </a:p>
          <a:p>
            <a:pPr algn="ctr"/>
            <a:r>
              <a:rPr lang="en-US" b="1" dirty="0" smtClean="0"/>
              <a:t>12 Pentagons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5" y="4108076"/>
            <a:ext cx="2424176" cy="1818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5" t="5736" b="37459"/>
          <a:stretch/>
        </p:blipFill>
        <p:spPr>
          <a:xfrm>
            <a:off x="2639331" y="3610501"/>
            <a:ext cx="2210575" cy="28132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035" y="5926208"/>
            <a:ext cx="242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Another form of the Iron Pyrite crystal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2639330" y="6341706"/>
            <a:ext cx="221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Wood Stove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425835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/>
              <a:t>Dodeca</a:t>
            </a:r>
            <a:r>
              <a:rPr lang="en-US" sz="1800" dirty="0" smtClean="0"/>
              <a:t> Dice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74" y="4648200"/>
            <a:ext cx="1988326" cy="1988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33400"/>
            <a:ext cx="5619750" cy="55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1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mss\Beginner's Guide\4\SOLIDS\soccer b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914400"/>
            <a:ext cx="5378450" cy="53784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4800" y="228600"/>
            <a:ext cx="2438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Soccer Ball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/>
              <a:t>Based on the </a:t>
            </a:r>
            <a:r>
              <a:rPr lang="en-US" sz="2800" b="1" dirty="0">
                <a:solidFill>
                  <a:srgbClr val="00B0F0"/>
                </a:solidFill>
              </a:rPr>
              <a:t>Dodecahedron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endParaRPr lang="en-US" dirty="0"/>
          </a:p>
          <a:p>
            <a:pPr algn="ctr"/>
            <a:r>
              <a:rPr lang="en-US" b="1" i="1" dirty="0" smtClean="0"/>
              <a:t>It’s 12 pentagons shrunk </a:t>
            </a:r>
            <a:r>
              <a:rPr lang="en-US" dirty="0" smtClean="0"/>
              <a:t>and the space between is filled with hexagons.</a:t>
            </a:r>
          </a:p>
          <a:p>
            <a:pPr algn="ctr"/>
            <a:endParaRPr lang="en-US" dirty="0"/>
          </a:p>
          <a:p>
            <a:pPr algn="ctr"/>
            <a:r>
              <a:rPr lang="en-US" sz="2000" dirty="0" smtClean="0"/>
              <a:t>(Hexagons </a:t>
            </a:r>
            <a:r>
              <a:rPr lang="en-US" sz="2000" i="1" dirty="0" smtClean="0"/>
              <a:t>alone</a:t>
            </a:r>
            <a:r>
              <a:rPr lang="en-US" sz="2000" dirty="0" smtClean="0"/>
              <a:t> can’t </a:t>
            </a:r>
            <a:r>
              <a:rPr lang="en-US" sz="2000" i="1" dirty="0" smtClean="0"/>
              <a:t>enclose</a:t>
            </a:r>
            <a:r>
              <a:rPr lang="en-US" sz="2000" dirty="0" smtClean="0"/>
              <a:t> 3D space.)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447953"/>
            <a:ext cx="245775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444" y="5210184"/>
            <a:ext cx="2952750" cy="146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 descr="D:\mss\Beginner's Guide\4\SOLIDS\DAVINCI\DAVINC1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024"/>
            <a:ext cx="3246438" cy="4953000"/>
          </a:xfrm>
          <a:prstGeom prst="rect">
            <a:avLst/>
          </a:prstGeom>
          <a:noFill/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822438" y="5105400"/>
            <a:ext cx="31315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The </a:t>
            </a:r>
            <a:r>
              <a:rPr lang="en-US" sz="3200" b="1" dirty="0" smtClean="0"/>
              <a:t>Icosahedron</a:t>
            </a:r>
          </a:p>
          <a:p>
            <a:pPr algn="ctr"/>
            <a:r>
              <a:rPr lang="en-US" sz="2800" b="1" dirty="0" smtClean="0"/>
              <a:t>20 Triangles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4" y="4732244"/>
            <a:ext cx="2125756" cy="2125756"/>
          </a:xfrm>
          <a:prstGeom prst="rect">
            <a:avLst/>
          </a:prstGeom>
        </p:spPr>
      </p:pic>
      <p:pic>
        <p:nvPicPr>
          <p:cNvPr id="16387" name="Picture 3" descr="D:\mss\Beginner's Guide\4\SOLIDS\magic 8 ball polyhedr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599" y="26894"/>
            <a:ext cx="5218113" cy="47053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0682" y="43434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Drawn by</a:t>
            </a:r>
          </a:p>
          <a:p>
            <a:pPr algn="ctr"/>
            <a:r>
              <a:rPr lang="en-US" sz="1200" dirty="0" smtClean="0"/>
              <a:t>Leonardo</a:t>
            </a:r>
            <a:br>
              <a:rPr lang="en-US" sz="1200" dirty="0" smtClean="0"/>
            </a:br>
            <a:r>
              <a:rPr lang="en-US" sz="1200" dirty="0" smtClean="0"/>
              <a:t>da Vinci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5" y="790575"/>
            <a:ext cx="52768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50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6" y="0"/>
            <a:ext cx="8730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3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1027" descr="D:\mss\Beginner's Guide\4\SOLIDS\virus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47663"/>
            <a:ext cx="6400800" cy="6159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1295400"/>
            <a:ext cx="2209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Human size</a:t>
            </a:r>
            <a:br>
              <a:rPr lang="en-US" dirty="0" smtClean="0"/>
            </a:br>
            <a:r>
              <a:rPr lang="en-US" dirty="0" smtClean="0"/>
              <a:t>is to</a:t>
            </a:r>
            <a:br>
              <a:rPr lang="en-US" dirty="0" smtClean="0"/>
            </a:br>
            <a:r>
              <a:rPr lang="en-US" dirty="0" smtClean="0"/>
              <a:t>Bacteria size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Bacteria size</a:t>
            </a:r>
            <a:br>
              <a:rPr lang="en-US" dirty="0" smtClean="0"/>
            </a:br>
            <a:r>
              <a:rPr lang="en-US" dirty="0" smtClean="0"/>
              <a:t>is to</a:t>
            </a:r>
            <a:br>
              <a:rPr lang="en-US" dirty="0" smtClean="0"/>
            </a:br>
            <a:r>
              <a:rPr lang="en-US" dirty="0" smtClean="0"/>
              <a:t>Virus size!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xit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Owner\Desktop\ps348.jpg"/>
          <p:cNvPicPr>
            <a:picLocks noChangeAspect="1" noChangeArrowheads="1"/>
          </p:cNvPicPr>
          <p:nvPr/>
        </p:nvPicPr>
        <p:blipFill>
          <a:blip r:embed="rId2" cstate="print"/>
          <a:srcRect l="15094" t="9377" r="15094" b="4503"/>
          <a:stretch>
            <a:fillRect/>
          </a:stretch>
        </p:blipFill>
        <p:spPr bwMode="auto">
          <a:xfrm>
            <a:off x="152400" y="377825"/>
            <a:ext cx="8839200" cy="63309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467600" y="8965"/>
            <a:ext cx="1337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115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Owner\Desktop\ps348.jpg"/>
          <p:cNvPicPr>
            <a:picLocks noChangeAspect="1" noChangeArrowheads="1"/>
          </p:cNvPicPr>
          <p:nvPr/>
        </p:nvPicPr>
        <p:blipFill>
          <a:blip r:embed="rId2" cstate="print"/>
          <a:srcRect l="15094" t="9377" r="15094" b="4503"/>
          <a:stretch>
            <a:fillRect/>
          </a:stretch>
        </p:blipFill>
        <p:spPr bwMode="auto">
          <a:xfrm>
            <a:off x="152400" y="377825"/>
            <a:ext cx="8839200" cy="63309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467600" y="8965"/>
            <a:ext cx="1337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115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671" y="91663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Octa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685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Dodeca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1131767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Icosa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0388" y="2859749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Dodeca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4419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Dodeca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4953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Icosa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91663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Tetra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2971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Tetra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297852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Icosa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0494" y="2971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Hexa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14600" y="4800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Tetra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10671" y="4881248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Hexa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48600" y="47959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Hexa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60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8" y="152400"/>
            <a:ext cx="6586870" cy="48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2117" y="956846"/>
            <a:ext cx="874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Triangle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3499" y="956846"/>
            <a:ext cx="94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Pentagon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5117" y="664458"/>
            <a:ext cx="1007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Rectangle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5105400"/>
            <a:ext cx="4836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What can </a:t>
            </a:r>
            <a:r>
              <a:rPr lang="en-US" sz="4000" i="1" dirty="0" smtClean="0"/>
              <a:t>you</a:t>
            </a:r>
            <a:r>
              <a:rPr lang="en-US" sz="4000" dirty="0" smtClean="0"/>
              <a:t> create</a:t>
            </a:r>
            <a:br>
              <a:rPr lang="en-US" sz="4000" dirty="0" smtClean="0"/>
            </a:br>
            <a:r>
              <a:rPr lang="en-US" sz="4000" dirty="0" smtClean="0"/>
              <a:t> with </a:t>
            </a:r>
            <a:r>
              <a:rPr lang="en-US" sz="4000" b="1" dirty="0" err="1" smtClean="0"/>
              <a:t>ZomeTool</a:t>
            </a:r>
            <a:r>
              <a:rPr lang="en-US" sz="4000" b="1" dirty="0" smtClean="0"/>
              <a:t> kits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610286" y="1757082"/>
            <a:ext cx="336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3x4x5 = 60 holes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2398" y="2133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50001" r="31983" b="24999"/>
          <a:stretch/>
        </p:blipFill>
        <p:spPr>
          <a:xfrm rot="5400000">
            <a:off x="5433715" y="1738342"/>
            <a:ext cx="3469965" cy="6028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68696" y="152400"/>
            <a:ext cx="1975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Pentagon</a:t>
            </a:r>
          </a:p>
          <a:p>
            <a:pPr algn="ctr"/>
            <a:r>
              <a:rPr lang="en-US" sz="1600" dirty="0" smtClean="0"/>
              <a:t>5</a:t>
            </a:r>
          </a:p>
          <a:p>
            <a:pPr algn="ctr"/>
            <a:r>
              <a:rPr lang="en-US" sz="1600" dirty="0" smtClean="0"/>
              <a:t>Notice the bent ends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352" y="4953000"/>
            <a:ext cx="1828800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13952" r="13189" b="13072"/>
          <a:stretch/>
        </p:blipFill>
        <p:spPr>
          <a:xfrm>
            <a:off x="0" y="4049639"/>
            <a:ext cx="2819400" cy="2794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729" y="3186953"/>
            <a:ext cx="1766047" cy="17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5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16" y="0"/>
            <a:ext cx="3858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7759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3456339" cy="3439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0" t="5104" r="1442"/>
          <a:stretch/>
        </p:blipFill>
        <p:spPr>
          <a:xfrm>
            <a:off x="6349040" y="3600270"/>
            <a:ext cx="2708695" cy="3154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r="1698"/>
          <a:stretch/>
        </p:blipFill>
        <p:spPr>
          <a:xfrm>
            <a:off x="5200291" y="0"/>
            <a:ext cx="3932207" cy="3439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0" t="5170" r="18076" b="11509"/>
          <a:stretch/>
        </p:blipFill>
        <p:spPr>
          <a:xfrm rot="5400000">
            <a:off x="3137893" y="3340722"/>
            <a:ext cx="2817783" cy="3302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 t="2249" r="61320"/>
          <a:stretch/>
        </p:blipFill>
        <p:spPr>
          <a:xfrm>
            <a:off x="96328" y="3552824"/>
            <a:ext cx="2697505" cy="3249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8739" y="304800"/>
            <a:ext cx="1591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Balloon</a:t>
            </a:r>
            <a:br>
              <a:rPr lang="en-US" sz="2400" b="1" dirty="0" smtClean="0"/>
            </a:br>
            <a:r>
              <a:rPr lang="en-US" sz="2400" b="1" dirty="0" smtClean="0"/>
              <a:t>Geometry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2845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0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68300"/>
            <a:ext cx="3228975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89635" name="Picture 3"/>
          <p:cNvPicPr>
            <a:picLocks noChangeAspect="1" noChangeArrowheads="1"/>
          </p:cNvPicPr>
          <p:nvPr/>
        </p:nvPicPr>
        <p:blipFill>
          <a:blip r:embed="rId4" cstate="print"/>
          <a:srcRect l="6451" t="10149" r="6451" b="10149"/>
          <a:stretch>
            <a:fillRect/>
          </a:stretch>
        </p:blipFill>
        <p:spPr bwMode="auto">
          <a:xfrm>
            <a:off x="3276600" y="2730500"/>
            <a:ext cx="33877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896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4787900"/>
            <a:ext cx="3711575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89649" name="Text Box 17"/>
          <p:cNvSpPr txBox="1">
            <a:spLocks noChangeArrowheads="1"/>
          </p:cNvSpPr>
          <p:nvPr/>
        </p:nvSpPr>
        <p:spPr bwMode="auto">
          <a:xfrm>
            <a:off x="652092" y="1066800"/>
            <a:ext cx="201369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/>
                </a:solidFill>
                <a:latin typeface="Arial" pitchFamily="34" charset="0"/>
              </a:rPr>
              <a:t>Tetra</a:t>
            </a:r>
            <a:r>
              <a:rPr lang="en-US" sz="2400" b="1" dirty="0">
                <a:solidFill>
                  <a:schemeClr val="accent2"/>
                </a:solidFill>
                <a:latin typeface="Arial" pitchFamily="34" charset="0"/>
              </a:rPr>
              <a:t>hedron</a:t>
            </a:r>
          </a:p>
          <a:p>
            <a:pPr algn="ctr"/>
            <a:r>
              <a:rPr lang="en-US" sz="2400" b="1" dirty="0">
                <a:latin typeface="Arial" pitchFamily="34" charset="0"/>
              </a:rPr>
              <a:t>4 </a:t>
            </a:r>
            <a:r>
              <a:rPr lang="en-US" sz="2400" b="1" dirty="0" smtClean="0">
                <a:latin typeface="Arial" pitchFamily="34" charset="0"/>
              </a:rPr>
              <a:t>triangles</a:t>
            </a:r>
            <a:endParaRPr lang="en-US" sz="2400" b="1" dirty="0">
              <a:latin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</a:endParaRPr>
          </a:p>
          <a:p>
            <a:pPr algn="ctr"/>
            <a:r>
              <a:rPr lang="en-US" sz="2400" b="1" i="1" dirty="0">
                <a:solidFill>
                  <a:schemeClr val="accent2"/>
                </a:solidFill>
                <a:latin typeface="Arial" pitchFamily="34" charset="0"/>
              </a:rPr>
              <a:t>Octa</a:t>
            </a:r>
            <a:r>
              <a:rPr lang="en-US" sz="2400" b="1" dirty="0">
                <a:solidFill>
                  <a:schemeClr val="accent2"/>
                </a:solidFill>
                <a:latin typeface="Arial" pitchFamily="34" charset="0"/>
              </a:rPr>
              <a:t>hedron</a:t>
            </a:r>
          </a:p>
          <a:p>
            <a:pPr algn="ctr"/>
            <a:r>
              <a:rPr lang="en-US" sz="2400" b="1" dirty="0">
                <a:latin typeface="Arial" pitchFamily="34" charset="0"/>
              </a:rPr>
              <a:t>8 </a:t>
            </a:r>
            <a:r>
              <a:rPr lang="en-US" sz="2400" b="1" dirty="0" smtClean="0">
                <a:latin typeface="Arial" pitchFamily="34" charset="0"/>
              </a:rPr>
              <a:t>triangles</a:t>
            </a:r>
            <a:endParaRPr lang="en-US" sz="2400" b="1" dirty="0">
              <a:latin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</a:endParaRPr>
          </a:p>
          <a:p>
            <a:pPr algn="ctr"/>
            <a:endParaRPr lang="en-US" sz="2400" b="1" dirty="0">
              <a:latin typeface="Arial" pitchFamily="34" charset="0"/>
            </a:endParaRPr>
          </a:p>
          <a:p>
            <a:pPr algn="ctr"/>
            <a:r>
              <a:rPr lang="en-US" sz="2400" b="1" i="1" dirty="0" err="1">
                <a:solidFill>
                  <a:schemeClr val="accent2"/>
                </a:solidFill>
                <a:latin typeface="Arial" pitchFamily="34" charset="0"/>
              </a:rPr>
              <a:t>Icosa</a:t>
            </a:r>
            <a:r>
              <a:rPr lang="en-US" sz="2400" b="1" dirty="0" err="1">
                <a:solidFill>
                  <a:schemeClr val="accent2"/>
                </a:solidFill>
                <a:latin typeface="Arial" pitchFamily="34" charset="0"/>
              </a:rPr>
              <a:t>hedron</a:t>
            </a:r>
            <a:endParaRPr lang="en-US" sz="2400" b="1" dirty="0">
              <a:solidFill>
                <a:schemeClr val="accent2"/>
              </a:solidFill>
              <a:latin typeface="Arial" pitchFamily="34" charset="0"/>
            </a:endParaRPr>
          </a:p>
          <a:p>
            <a:pPr algn="ctr"/>
            <a:r>
              <a:rPr lang="en-US" sz="2400" b="1" dirty="0">
                <a:latin typeface="Arial" pitchFamily="34" charset="0"/>
              </a:rPr>
              <a:t>20 </a:t>
            </a:r>
            <a:r>
              <a:rPr lang="en-US" sz="2400" b="1" dirty="0" smtClean="0">
                <a:latin typeface="Arial" pitchFamily="34" charset="0"/>
              </a:rPr>
              <a:t>triangles</a:t>
            </a:r>
            <a:endParaRPr lang="en-US" sz="2400" b="1" dirty="0">
              <a:latin typeface="Arial" pitchFamily="34" charset="0"/>
            </a:endParaRPr>
          </a:p>
        </p:txBody>
      </p:sp>
      <p:sp>
        <p:nvSpPr>
          <p:cNvPr id="1989666" name="Text Box 34"/>
          <p:cNvSpPr txBox="1">
            <a:spLocks noChangeArrowheads="1"/>
          </p:cNvSpPr>
          <p:nvPr/>
        </p:nvSpPr>
        <p:spPr bwMode="auto">
          <a:xfrm>
            <a:off x="228600" y="224135"/>
            <a:ext cx="48692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</a:rPr>
              <a:t>Triangles</a:t>
            </a:r>
            <a:r>
              <a:rPr lang="en-US" sz="2400" b="1" dirty="0" smtClean="0">
                <a:latin typeface="Arial" pitchFamily="34" charset="0"/>
              </a:rPr>
              <a:t> enclose </a:t>
            </a:r>
            <a:r>
              <a:rPr lang="en-US" sz="2400" b="1" dirty="0">
                <a:latin typeface="Arial" pitchFamily="34" charset="0"/>
              </a:rPr>
              <a:t>3-Dimensions</a:t>
            </a:r>
          </a:p>
        </p:txBody>
      </p:sp>
      <p:pic>
        <p:nvPicPr>
          <p:cNvPr id="8" name="Picture 13" descr="D:\mss\Beginner's Guide\4\SOLIDS\diamond octahedron 2.jpg"/>
          <p:cNvPicPr>
            <a:picLocks noChangeAspect="1" noChangeArrowheads="1"/>
          </p:cNvPicPr>
          <p:nvPr/>
        </p:nvPicPr>
        <p:blipFill>
          <a:blip r:embed="rId6" cstate="print"/>
          <a:srcRect l="7062" t="3757" r="13841" b="6070"/>
          <a:stretch>
            <a:fillRect/>
          </a:stretch>
        </p:blipFill>
        <p:spPr bwMode="auto">
          <a:xfrm>
            <a:off x="6934200" y="2743200"/>
            <a:ext cx="1572186" cy="1752600"/>
          </a:xfrm>
          <a:prstGeom prst="rect">
            <a:avLst/>
          </a:prstGeom>
          <a:noFill/>
        </p:spPr>
      </p:pic>
      <p:pic>
        <p:nvPicPr>
          <p:cNvPr id="10" name="Picture 9" descr="siO4 quartz tetrahedron 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9400" y="457200"/>
            <a:ext cx="1819275" cy="190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96200" y="6096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</a:rPr>
              <a:t>Quartz</a:t>
            </a:r>
            <a:endParaRPr lang="en-US" sz="1600" b="1" dirty="0"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25146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</a:rPr>
              <a:t>Diamond</a:t>
            </a:r>
            <a:endParaRPr lang="en-US" sz="1600" b="1" dirty="0">
              <a:latin typeface="Arial" pitchFamily="34" charset="0"/>
            </a:endParaRPr>
          </a:p>
        </p:txBody>
      </p:sp>
      <p:pic>
        <p:nvPicPr>
          <p:cNvPr id="14" name="Picture 13" descr="circogoniaicosahedra_ekw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83117" y="4648200"/>
            <a:ext cx="1777419" cy="1981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77000" y="46482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</a:rPr>
              <a:t>Micro Life</a:t>
            </a:r>
            <a:endParaRPr lang="en-US" sz="1600" b="1" dirty="0">
              <a:latin typeface="Arial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" y="228600"/>
            <a:ext cx="3945631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71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3346119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Tripod Robots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71072"/>
            <a:ext cx="3982571" cy="298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47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epaway-7498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839200" cy="5878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139934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Thorns of the </a:t>
            </a:r>
            <a:r>
              <a:rPr lang="en-US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Keepaway</a:t>
            </a:r>
            <a:r>
              <a:rPr lang="en-US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Tree</a:t>
            </a:r>
            <a:endParaRPr lang="en-US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mss\Beginner's Guide\4\SOLIDS\first geodome zeis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6225"/>
            <a:ext cx="8686800" cy="630237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750" y="152400"/>
            <a:ext cx="2076957" cy="19812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bFuller sta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5885" y="228598"/>
            <a:ext cx="5011915" cy="6463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457200"/>
            <a:ext cx="388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“You never change things by fighting the existing reality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To change something, build a new model that makes the existing model obsolete.”</a:t>
            </a:r>
          </a:p>
          <a:p>
            <a:endParaRPr lang="en-US" dirty="0"/>
          </a:p>
          <a:p>
            <a:r>
              <a:rPr lang="en-US" dirty="0"/>
              <a:t>- R. Buckminster Fuller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599" y="4724400"/>
            <a:ext cx="3827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“Most </a:t>
            </a:r>
            <a:r>
              <a:rPr lang="en-US" dirty="0"/>
              <a:t>of my advances were by mistake. You uncover </a:t>
            </a:r>
            <a:r>
              <a:rPr lang="en-US" i="1" dirty="0"/>
              <a:t>what is</a:t>
            </a:r>
            <a:r>
              <a:rPr lang="en-US" dirty="0"/>
              <a:t> when you get rid of </a:t>
            </a:r>
            <a:r>
              <a:rPr lang="en-US" i="1" dirty="0"/>
              <a:t>what </a:t>
            </a:r>
            <a:r>
              <a:rPr lang="en-US" i="1"/>
              <a:t>isn't</a:t>
            </a:r>
            <a:r>
              <a:rPr lang="en-US" smtClean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7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mss\Beginner's Guide\4\SOLIDS\virus-ty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73138"/>
            <a:ext cx="8382000" cy="4911725"/>
          </a:xfrm>
          <a:prstGeom prst="rect">
            <a:avLst/>
          </a:prstGeom>
          <a:noFill/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163762" y="142141"/>
            <a:ext cx="48164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b="1" dirty="0" smtClean="0"/>
              <a:t>Icosahedron</a:t>
            </a:r>
            <a:r>
              <a:rPr lang="en-US" dirty="0" smtClean="0"/>
              <a:t> appears as many </a:t>
            </a:r>
            <a:r>
              <a:rPr lang="en-US" b="1" dirty="0" smtClean="0"/>
              <a:t>Virus </a:t>
            </a:r>
            <a:r>
              <a:rPr lang="en-US" b="1" dirty="0"/>
              <a:t>types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736725" y="6061075"/>
            <a:ext cx="588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/>
              <a:t>Each </a:t>
            </a:r>
            <a:r>
              <a:rPr lang="en-US" dirty="0" smtClean="0"/>
              <a:t>is based </a:t>
            </a:r>
            <a:r>
              <a:rPr lang="en-US" dirty="0"/>
              <a:t>on the Platonic Solids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6" descr="D:\mss\Beginner's Guide\4\SOLIDS\platonic lamps.jpg"/>
          <p:cNvPicPr>
            <a:picLocks noChangeAspect="1" noChangeArrowheads="1"/>
          </p:cNvPicPr>
          <p:nvPr/>
        </p:nvPicPr>
        <p:blipFill>
          <a:blip r:embed="rId2" cstate="print"/>
          <a:srcRect l="16400" r="4401" b="2000"/>
          <a:stretch>
            <a:fillRect/>
          </a:stretch>
        </p:blipFill>
        <p:spPr bwMode="auto">
          <a:xfrm>
            <a:off x="1295400" y="228600"/>
            <a:ext cx="6858000" cy="63658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47800" y="4800600"/>
            <a:ext cx="161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Octahedron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4723" y="5943600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Dodecahedron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5117" y="228600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Icosahedron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 descr="D:\mss\Beginner's Guide\4\SOLIDS\quintron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8600"/>
            <a:ext cx="6934200" cy="6375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6009946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See the Pentagon face?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631141" y="2057400"/>
            <a:ext cx="64008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But they’re called </a:t>
            </a:r>
            <a:r>
              <a:rPr lang="en-US" sz="2000" dirty="0"/>
              <a:t>"</a:t>
            </a:r>
            <a:r>
              <a:rPr lang="en-US" sz="2000" b="1" i="1" dirty="0">
                <a:solidFill>
                  <a:srgbClr val="0070C0"/>
                </a:solidFill>
              </a:rPr>
              <a:t>Regular</a:t>
            </a:r>
            <a:r>
              <a:rPr lang="en-US" sz="2000" dirty="0"/>
              <a:t>" </a:t>
            </a:r>
            <a:r>
              <a:rPr lang="en-US" sz="2000" dirty="0" err="1"/>
              <a:t>polyhedra</a:t>
            </a:r>
            <a:r>
              <a:rPr lang="en-US" sz="2000" dirty="0"/>
              <a:t> </a:t>
            </a:r>
            <a:r>
              <a:rPr lang="en-US" sz="2000" dirty="0" smtClean="0"/>
              <a:t>which means that</a:t>
            </a:r>
          </a:p>
          <a:p>
            <a:pPr algn="ctr">
              <a:spcBef>
                <a:spcPct val="50000"/>
              </a:spcBef>
            </a:pPr>
            <a:r>
              <a:rPr lang="en-US" sz="3200" b="1" dirty="0" smtClean="0"/>
              <a:t>everything about them is </a:t>
            </a:r>
            <a:r>
              <a:rPr lang="en-US" sz="3200" b="1" i="1" dirty="0">
                <a:solidFill>
                  <a:srgbClr val="0070C0"/>
                </a:solidFill>
              </a:rPr>
              <a:t>equal</a:t>
            </a:r>
            <a:r>
              <a:rPr lang="en-US" sz="2000" dirty="0"/>
              <a:t>:</a:t>
            </a:r>
          </a:p>
          <a:p>
            <a:pPr>
              <a:spcBef>
                <a:spcPct val="50000"/>
              </a:spcBef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dirty="0" smtClean="0"/>
              <a:t>In each:</a:t>
            </a:r>
            <a:endParaRPr lang="en-US" sz="2000" dirty="0"/>
          </a:p>
          <a:p>
            <a:pPr>
              <a:spcBef>
                <a:spcPct val="50000"/>
              </a:spcBef>
            </a:pPr>
            <a:r>
              <a:rPr lang="en-US" sz="2000" dirty="0" smtClean="0"/>
              <a:t>	All </a:t>
            </a:r>
            <a:r>
              <a:rPr lang="en-US" sz="2000" b="1" dirty="0" smtClean="0">
                <a:solidFill>
                  <a:srgbClr val="FF0000"/>
                </a:solidFill>
              </a:rPr>
              <a:t>corners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are an equal </a:t>
            </a:r>
            <a:r>
              <a:rPr lang="en-US" sz="2000" dirty="0"/>
              <a:t>distance from the center.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	All </a:t>
            </a:r>
            <a:r>
              <a:rPr lang="en-US" sz="2000" b="1" dirty="0" smtClean="0">
                <a:solidFill>
                  <a:srgbClr val="FF0000"/>
                </a:solidFill>
              </a:rPr>
              <a:t>edge lengths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/>
              <a:t>are </a:t>
            </a:r>
            <a:r>
              <a:rPr lang="en-US" sz="2000" dirty="0" smtClean="0"/>
              <a:t>equal.</a:t>
            </a:r>
            <a:endParaRPr lang="en-US" sz="2000" dirty="0"/>
          </a:p>
          <a:p>
            <a:pPr>
              <a:spcBef>
                <a:spcPct val="50000"/>
              </a:spcBef>
            </a:pPr>
            <a:r>
              <a:rPr lang="en-US" sz="2000" dirty="0"/>
              <a:t>	All </a:t>
            </a:r>
            <a:r>
              <a:rPr lang="en-US" sz="2000" b="1" dirty="0">
                <a:solidFill>
                  <a:srgbClr val="FF0000"/>
                </a:solidFill>
              </a:rPr>
              <a:t>faces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are identical regular </a:t>
            </a:r>
            <a:r>
              <a:rPr lang="en-US" sz="2000" dirty="0" smtClean="0"/>
              <a:t>polygons.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	</a:t>
            </a:r>
            <a:r>
              <a:rPr lang="en-US" sz="2000" dirty="0" smtClean="0"/>
              <a:t>All </a:t>
            </a:r>
            <a:r>
              <a:rPr lang="en-US" sz="2000" b="1" dirty="0" smtClean="0">
                <a:solidFill>
                  <a:srgbClr val="FF0000"/>
                </a:solidFill>
              </a:rPr>
              <a:t>angles</a:t>
            </a:r>
            <a:r>
              <a:rPr lang="en-US" sz="2000" dirty="0" smtClean="0"/>
              <a:t> are the same.</a:t>
            </a:r>
            <a:endParaRPr lang="en-US" sz="2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21050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30375"/>
            <a:ext cx="11398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676400"/>
            <a:ext cx="1143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 l="6451" t="10149" r="6451" b="10149"/>
          <a:stretch>
            <a:fillRect/>
          </a:stretch>
        </p:blipFill>
        <p:spPr bwMode="auto">
          <a:xfrm>
            <a:off x="228600" y="2882900"/>
            <a:ext cx="22098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267200"/>
            <a:ext cx="241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486400"/>
            <a:ext cx="241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425133" y="80682"/>
            <a:ext cx="1337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114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136029"/>
            <a:ext cx="4343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They’re also called</a:t>
            </a:r>
            <a:br>
              <a:rPr lang="en-US" b="1" i="1" dirty="0" smtClean="0"/>
            </a:br>
            <a:r>
              <a:rPr lang="en-US" sz="2800" b="1" i="1" dirty="0" smtClean="0">
                <a:solidFill>
                  <a:srgbClr val="00B0F0"/>
                </a:solidFill>
              </a:rPr>
              <a:t>The 5 Regular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Poly</a:t>
            </a:r>
            <a:r>
              <a:rPr lang="en-US" sz="2800" b="1" i="1" dirty="0" err="1" smtClean="0">
                <a:solidFill>
                  <a:srgbClr val="00B050"/>
                </a:solidFill>
              </a:rPr>
              <a:t>hedra</a:t>
            </a:r>
            <a:endParaRPr lang="en-US" sz="2800" b="1" i="1" dirty="0" smtClean="0">
              <a:solidFill>
                <a:srgbClr val="00B05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Poly-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= “Many”</a:t>
            </a:r>
          </a:p>
          <a:p>
            <a:pPr algn="ctr"/>
            <a:r>
              <a:rPr lang="en-US" b="1" dirty="0" smtClean="0"/>
              <a:t>-</a:t>
            </a:r>
            <a:r>
              <a:rPr lang="en-US" b="1" i="1" dirty="0" err="1" smtClean="0">
                <a:solidFill>
                  <a:srgbClr val="00B050"/>
                </a:solidFill>
              </a:rPr>
              <a:t>Hedra</a:t>
            </a:r>
            <a:r>
              <a:rPr lang="en-US" b="1" dirty="0" smtClean="0"/>
              <a:t> = “Seats” (faces)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3433763" cy="3433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81000"/>
            <a:ext cx="4751974" cy="3455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3881735"/>
            <a:ext cx="4751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Passion Flower Pollen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7600"/>
            <a:ext cx="1931290" cy="281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8522" y="5067300"/>
            <a:ext cx="4125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Versions of the Tetrahedron</a:t>
            </a:r>
          </a:p>
          <a:p>
            <a:pPr algn="ctr"/>
            <a:endParaRPr lang="en-US" b="1" dirty="0"/>
          </a:p>
          <a:p>
            <a:pPr algn="ctr"/>
            <a:r>
              <a:rPr lang="en-US" dirty="0" smtClean="0"/>
              <a:t>Different purposes – same plan!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8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mss\Beginner's Guide\4\SOLIDS\basketfungus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907" y="228600"/>
            <a:ext cx="7927975" cy="5607050"/>
          </a:xfrm>
          <a:prstGeom prst="rect">
            <a:avLst/>
          </a:prstGeom>
          <a:noFill/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06425" y="6017567"/>
            <a:ext cx="7927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Basket </a:t>
            </a:r>
            <a:r>
              <a:rPr lang="en-US" b="1" dirty="0" smtClean="0"/>
              <a:t>Fungus </a:t>
            </a:r>
            <a:r>
              <a:rPr lang="en-US" dirty="0" smtClean="0"/>
              <a:t>-- a </a:t>
            </a:r>
            <a:r>
              <a:rPr lang="en-US" b="1" dirty="0" smtClean="0">
                <a:solidFill>
                  <a:srgbClr val="00B0F0"/>
                </a:solidFill>
              </a:rPr>
              <a:t>Dodecahedron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dow of a dodecahedr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267" y="838200"/>
            <a:ext cx="9234534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2286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Shadows through a Dodecahedron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tra sticks corn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0"/>
            <a:ext cx="8690290" cy="6858000"/>
          </a:xfrm>
          <a:prstGeom prst="rect">
            <a:avLst/>
          </a:prstGeom>
        </p:spPr>
      </p:pic>
      <p:pic>
        <p:nvPicPr>
          <p:cNvPr id="3" name="Picture 2" descr="tetra 2 triang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21317"/>
            <a:ext cx="9144000" cy="4215365"/>
          </a:xfrm>
          <a:prstGeom prst="rect">
            <a:avLst/>
          </a:prstGeom>
        </p:spPr>
      </p:pic>
      <p:pic>
        <p:nvPicPr>
          <p:cNvPr id="4" name="Picture 3" descr="tetra plus 2 corne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9207" y="0"/>
            <a:ext cx="63255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18" y="152400"/>
            <a:ext cx="35028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Synergy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“work together”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whole is greater (or less)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than the sum of its parts.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0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" dur="123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9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1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28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9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3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31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3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mss\Beginner's Guide\4\SOLIDS\bell2.jpg"/>
          <p:cNvPicPr>
            <a:picLocks noChangeAspect="1" noChangeArrowheads="1"/>
          </p:cNvPicPr>
          <p:nvPr/>
        </p:nvPicPr>
        <p:blipFill>
          <a:blip r:embed="rId2" cstate="print"/>
          <a:srcRect t="14000" b="11333"/>
          <a:stretch>
            <a:fillRect/>
          </a:stretch>
        </p:blipFill>
        <p:spPr bwMode="auto">
          <a:xfrm>
            <a:off x="3200400" y="304800"/>
            <a:ext cx="5715000" cy="640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05000" y="52578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Mr. &amp; Mrs. Bell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" y="2674203"/>
            <a:ext cx="3019773" cy="4031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60198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Mrs. &amp; Mr. Bell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5"/>
          <a:stretch/>
        </p:blipFill>
        <p:spPr>
          <a:xfrm>
            <a:off x="67234" y="304800"/>
            <a:ext cx="1628775" cy="2200275"/>
          </a:xfrm>
          <a:prstGeom prst="rect">
            <a:avLst/>
          </a:prstGeom>
        </p:spPr>
      </p:pic>
      <p:pic>
        <p:nvPicPr>
          <p:cNvPr id="7" name="Picture 56" descr="D:\mss\Beginner's Guide\4\SOLIDS\tetrakite1.gif"/>
          <p:cNvPicPr>
            <a:picLocks noChangeAspect="1" noChangeArrowheads="1"/>
          </p:cNvPicPr>
          <p:nvPr/>
        </p:nvPicPr>
        <p:blipFill rotWithShape="1">
          <a:blip r:embed="rId5" cstate="print"/>
          <a:srcRect l="4445" t="2357" r="2745" b="6991"/>
          <a:stretch/>
        </p:blipFill>
        <p:spPr bwMode="auto">
          <a:xfrm>
            <a:off x="1719156" y="304800"/>
            <a:ext cx="1389289" cy="127971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58544" y="344490"/>
            <a:ext cx="2799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FF00"/>
                </a:solidFill>
              </a:rPr>
              <a:t>Tetra</a:t>
            </a:r>
            <a:r>
              <a:rPr lang="en-US" sz="3200" b="1" dirty="0" err="1" smtClean="0">
                <a:solidFill>
                  <a:srgbClr val="FFFF00"/>
                </a:solidFill>
              </a:rPr>
              <a:t>kite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Invented by</a:t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Alexander Graham Bell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Owner\Desktop\ps350.jpg"/>
          <p:cNvPicPr>
            <a:picLocks noChangeAspect="1" noChangeArrowheads="1"/>
          </p:cNvPicPr>
          <p:nvPr/>
        </p:nvPicPr>
        <p:blipFill>
          <a:blip r:embed="rId2" cstate="print"/>
          <a:srcRect l="15741" t="8539" r="15741" b="3754"/>
          <a:stretch>
            <a:fillRect/>
          </a:stretch>
        </p:blipFill>
        <p:spPr bwMode="auto">
          <a:xfrm>
            <a:off x="304800" y="371475"/>
            <a:ext cx="8534400" cy="63436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934200" y="80682"/>
            <a:ext cx="202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Pages 118-121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8600" y="25908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Tessellations on Platonic Solids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9" y="76200"/>
            <a:ext cx="8498082" cy="54864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2600" y="5458361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chemeClr val="accent2"/>
                </a:solidFill>
              </a:rPr>
              <a:t>Dymaxion</a:t>
            </a:r>
            <a:r>
              <a:rPr lang="en-US" sz="3200" b="1" i="1" dirty="0" smtClean="0">
                <a:solidFill>
                  <a:schemeClr val="accent2"/>
                </a:solidFill>
              </a:rPr>
              <a:t> Map </a:t>
            </a:r>
            <a:r>
              <a:rPr lang="en-US" sz="3200" b="1" dirty="0" smtClean="0"/>
              <a:t>by Buckminster Fuller</a:t>
            </a:r>
          </a:p>
          <a:p>
            <a:pPr algn="ctr"/>
            <a:r>
              <a:rPr lang="en-US" b="1" dirty="0" smtClean="0"/>
              <a:t>Produces </a:t>
            </a:r>
            <a:r>
              <a:rPr lang="en-US" b="1" i="1" dirty="0" smtClean="0"/>
              <a:t>less distortion </a:t>
            </a:r>
            <a:r>
              <a:rPr lang="en-US" b="1" dirty="0" smtClean="0"/>
              <a:t>than any other flat map.</a:t>
            </a:r>
          </a:p>
          <a:p>
            <a:pPr algn="ctr"/>
            <a:r>
              <a:rPr lang="en-US" b="1" dirty="0" smtClean="0"/>
              <a:t> Shows the land connections: “</a:t>
            </a:r>
            <a:r>
              <a:rPr lang="en-US" b="1" i="1" dirty="0" smtClean="0"/>
              <a:t>One Island Earth</a:t>
            </a:r>
            <a:r>
              <a:rPr lang="en-US" b="1" dirty="0" smtClean="0"/>
              <a:t>"</a:t>
            </a:r>
            <a:endParaRPr lang="en-US" b="1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l="1251" r="50000" b="1970"/>
          <a:stretch/>
        </p:blipFill>
        <p:spPr bwMode="auto">
          <a:xfrm>
            <a:off x="127781" y="5334000"/>
            <a:ext cx="13749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425133" y="80682"/>
            <a:ext cx="1337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116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71" y="39289"/>
            <a:ext cx="21050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06575"/>
            <a:ext cx="11398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752600"/>
            <a:ext cx="1143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6451" t="10149" r="6451" b="10149"/>
          <a:stretch>
            <a:fillRect/>
          </a:stretch>
        </p:blipFill>
        <p:spPr bwMode="auto">
          <a:xfrm>
            <a:off x="228600" y="2882900"/>
            <a:ext cx="22098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267200"/>
            <a:ext cx="241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486400"/>
            <a:ext cx="241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590800" y="638830"/>
            <a:ext cx="6500533" cy="50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</a:rPr>
              <a:t>In </a:t>
            </a:r>
            <a:r>
              <a:rPr lang="en-US" sz="1800" b="1" dirty="0">
                <a:solidFill>
                  <a:srgbClr val="000000"/>
                </a:solidFill>
              </a:rPr>
              <a:t>three dimensions there are </a:t>
            </a:r>
            <a:r>
              <a:rPr lang="en-US" sz="1800" b="1" dirty="0" smtClean="0">
                <a:solidFill>
                  <a:srgbClr val="000000"/>
                </a:solidFill>
              </a:rPr>
              <a:t>only these </a:t>
            </a:r>
            <a:r>
              <a:rPr lang="en-US" sz="1800" b="1" dirty="0" smtClean="0">
                <a:solidFill>
                  <a:srgbClr val="0070C0"/>
                </a:solidFill>
              </a:rPr>
              <a:t>five</a:t>
            </a:r>
            <a:r>
              <a:rPr lang="en-US" sz="1800" b="1" dirty="0" smtClean="0"/>
              <a:t>:</a:t>
            </a:r>
          </a:p>
          <a:p>
            <a:pPr algn="ctr">
              <a:spcBef>
                <a:spcPct val="50000"/>
              </a:spcBef>
            </a:pPr>
            <a:endParaRPr lang="en-US" sz="1800" b="1" dirty="0" smtClean="0"/>
          </a:p>
          <a:p>
            <a:pPr algn="ctr"/>
            <a:r>
              <a:rPr lang="en-US" b="1" dirty="0" smtClean="0"/>
              <a:t>3 are made </a:t>
            </a:r>
            <a:r>
              <a:rPr lang="en-US" b="1" dirty="0"/>
              <a:t>of </a:t>
            </a:r>
            <a:r>
              <a:rPr lang="en-US" b="1" dirty="0" smtClean="0">
                <a:solidFill>
                  <a:srgbClr val="0070C0"/>
                </a:solidFill>
              </a:rPr>
              <a:t>triangles</a:t>
            </a:r>
            <a:endParaRPr lang="en-US" b="1" dirty="0">
              <a:solidFill>
                <a:srgbClr val="0070C0"/>
              </a:solidFill>
            </a:endParaRPr>
          </a:p>
          <a:p>
            <a:pPr algn="ctr"/>
            <a:r>
              <a:rPr lang="en-US" b="1" dirty="0"/>
              <a:t>1 </a:t>
            </a:r>
            <a:r>
              <a:rPr lang="en-US" b="1" dirty="0" smtClean="0"/>
              <a:t>is made of </a:t>
            </a:r>
            <a:r>
              <a:rPr lang="en-US" b="1" dirty="0" smtClean="0">
                <a:solidFill>
                  <a:srgbClr val="FF0000"/>
                </a:solidFill>
              </a:rPr>
              <a:t>squares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/>
              <a:t>1 </a:t>
            </a:r>
            <a:r>
              <a:rPr lang="en-US" b="1" dirty="0" smtClean="0"/>
              <a:t>is </a:t>
            </a:r>
            <a:r>
              <a:rPr lang="en-US" b="1" dirty="0"/>
              <a:t>made of </a:t>
            </a:r>
            <a:r>
              <a:rPr lang="en-US" b="1" dirty="0" smtClean="0">
                <a:solidFill>
                  <a:srgbClr val="00B0F0"/>
                </a:solidFill>
              </a:rPr>
              <a:t>pentagons</a:t>
            </a:r>
          </a:p>
          <a:p>
            <a:pPr algn="ctr"/>
            <a:endParaRPr lang="en-US" sz="1800" b="1" dirty="0" smtClean="0"/>
          </a:p>
          <a:p>
            <a:pPr algn="ctr"/>
            <a:endParaRPr lang="en-US" sz="1800" b="1" dirty="0" smtClean="0"/>
          </a:p>
          <a:p>
            <a:pPr algn="ctr"/>
            <a:r>
              <a:rPr lang="en-US" sz="1800" b="1" dirty="0" smtClean="0"/>
              <a:t>Their </a:t>
            </a:r>
            <a:r>
              <a:rPr lang="en-US" sz="1800" b="1" dirty="0" smtClean="0">
                <a:solidFill>
                  <a:srgbClr val="FF0000"/>
                </a:solidFill>
              </a:rPr>
              <a:t>names</a:t>
            </a:r>
            <a:r>
              <a:rPr lang="en-US" sz="1800" b="1" dirty="0" smtClean="0"/>
              <a:t> come from their </a:t>
            </a:r>
            <a:r>
              <a:rPr lang="en-US" sz="1800" b="1" dirty="0" smtClean="0">
                <a:solidFill>
                  <a:srgbClr val="FF0000"/>
                </a:solidFill>
              </a:rPr>
              <a:t>number of faces</a:t>
            </a:r>
            <a:r>
              <a:rPr lang="en-US" sz="1800" b="1" dirty="0" smtClean="0"/>
              <a:t>:</a:t>
            </a:r>
            <a:endParaRPr lang="en-US" sz="1800" b="1" dirty="0"/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7030A0"/>
                </a:solidFill>
              </a:rPr>
              <a:t>1) Tetra-</a:t>
            </a:r>
            <a:r>
              <a:rPr lang="en-US" sz="2000" b="1" dirty="0" err="1" smtClean="0"/>
              <a:t>hedron</a:t>
            </a:r>
            <a:r>
              <a:rPr lang="en-US" sz="2000" b="1" dirty="0" smtClean="0"/>
              <a:t> </a:t>
            </a:r>
            <a:r>
              <a:rPr lang="en-US" sz="2000" b="1" dirty="0"/>
              <a:t>-	</a:t>
            </a:r>
            <a:r>
              <a:rPr lang="en-US" sz="2000" b="1" dirty="0" smtClean="0"/>
              <a:t>made </a:t>
            </a:r>
            <a:r>
              <a:rPr lang="en-US" sz="2000" b="1" dirty="0"/>
              <a:t>of </a:t>
            </a:r>
            <a:r>
              <a:rPr lang="en-US" sz="2000" b="1" dirty="0">
                <a:solidFill>
                  <a:srgbClr val="7030A0"/>
                </a:solidFill>
              </a:rPr>
              <a:t>4 </a:t>
            </a:r>
            <a:r>
              <a:rPr lang="en-US" sz="2000" b="1" dirty="0"/>
              <a:t>equilateral </a:t>
            </a:r>
            <a:r>
              <a:rPr lang="en-US" sz="2000" b="1" dirty="0">
                <a:solidFill>
                  <a:srgbClr val="0070C0"/>
                </a:solidFill>
              </a:rPr>
              <a:t>triangles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chemeClr val="bg2"/>
                </a:solidFill>
              </a:rPr>
              <a:t>2) </a:t>
            </a:r>
            <a:r>
              <a:rPr lang="en-US" sz="2000" b="1" dirty="0" err="1" smtClean="0">
                <a:solidFill>
                  <a:schemeClr val="bg2"/>
                </a:solidFill>
              </a:rPr>
              <a:t>Hexa-</a:t>
            </a:r>
            <a:r>
              <a:rPr lang="en-US" sz="2000" b="1" dirty="0" err="1" smtClean="0"/>
              <a:t>hedron</a:t>
            </a:r>
            <a:r>
              <a:rPr lang="en-US" sz="2000" b="1" dirty="0" smtClean="0"/>
              <a:t> </a:t>
            </a:r>
            <a:r>
              <a:rPr lang="en-US" sz="2000" b="1" dirty="0"/>
              <a:t>(Cube) </a:t>
            </a:r>
            <a:r>
              <a:rPr lang="en-US" sz="2000" b="1" dirty="0" smtClean="0"/>
              <a:t>-	made </a:t>
            </a:r>
            <a:r>
              <a:rPr lang="en-US" sz="2000" b="1" dirty="0"/>
              <a:t>of </a:t>
            </a:r>
            <a:r>
              <a:rPr lang="en-US" sz="2000" b="1" dirty="0">
                <a:solidFill>
                  <a:schemeClr val="bg2"/>
                </a:solidFill>
              </a:rPr>
              <a:t>6 </a:t>
            </a:r>
            <a:r>
              <a:rPr lang="en-US" sz="2000" b="1" dirty="0">
                <a:solidFill>
                  <a:srgbClr val="FF0000"/>
                </a:solidFill>
              </a:rPr>
              <a:t>squares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C000"/>
                </a:solidFill>
              </a:rPr>
              <a:t>3) </a:t>
            </a:r>
            <a:r>
              <a:rPr lang="en-US" sz="2000" b="1" dirty="0" err="1" smtClean="0">
                <a:solidFill>
                  <a:srgbClr val="FFC000"/>
                </a:solidFill>
              </a:rPr>
              <a:t>Octa-</a:t>
            </a:r>
            <a:r>
              <a:rPr lang="en-US" sz="2000" b="1" dirty="0" err="1" smtClean="0"/>
              <a:t>hedron</a:t>
            </a:r>
            <a:r>
              <a:rPr lang="en-US" sz="2000" b="1" dirty="0" smtClean="0"/>
              <a:t> </a:t>
            </a:r>
            <a:r>
              <a:rPr lang="en-US" sz="2000" b="1" dirty="0"/>
              <a:t>- 	</a:t>
            </a:r>
            <a:r>
              <a:rPr lang="en-US" sz="2000" b="1" dirty="0" smtClean="0"/>
              <a:t>made </a:t>
            </a:r>
            <a:r>
              <a:rPr lang="en-US" sz="2000" b="1" dirty="0"/>
              <a:t>of </a:t>
            </a:r>
            <a:r>
              <a:rPr lang="en-US" sz="2000" b="1" dirty="0">
                <a:solidFill>
                  <a:srgbClr val="FFC000"/>
                </a:solidFill>
              </a:rPr>
              <a:t>8</a:t>
            </a:r>
            <a:r>
              <a:rPr lang="en-US" sz="2000" b="1" dirty="0"/>
              <a:t> equilateral </a:t>
            </a:r>
            <a:r>
              <a:rPr lang="en-US" sz="2000" b="1" dirty="0">
                <a:solidFill>
                  <a:srgbClr val="0070C0"/>
                </a:solidFill>
              </a:rPr>
              <a:t>triangles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B0F0"/>
                </a:solidFill>
              </a:rPr>
              <a:t>4) </a:t>
            </a:r>
            <a:r>
              <a:rPr lang="en-US" sz="2000" b="1" dirty="0" err="1" smtClean="0">
                <a:solidFill>
                  <a:srgbClr val="00B0F0"/>
                </a:solidFill>
              </a:rPr>
              <a:t>Dodeca-</a:t>
            </a:r>
            <a:r>
              <a:rPr lang="en-US" sz="2000" b="1" dirty="0" err="1" smtClean="0"/>
              <a:t>hedron</a:t>
            </a:r>
            <a:r>
              <a:rPr lang="en-US" sz="2000" b="1" dirty="0" smtClean="0"/>
              <a:t> </a:t>
            </a:r>
            <a:r>
              <a:rPr lang="en-US" sz="2000" b="1" dirty="0"/>
              <a:t>-	</a:t>
            </a:r>
            <a:r>
              <a:rPr lang="en-US" sz="2000" b="1" dirty="0" smtClean="0"/>
              <a:t>made </a:t>
            </a:r>
            <a:r>
              <a:rPr lang="en-US" sz="2000" b="1" dirty="0"/>
              <a:t>of </a:t>
            </a:r>
            <a:r>
              <a:rPr lang="en-US" sz="2000" b="1" dirty="0">
                <a:solidFill>
                  <a:srgbClr val="00B0F0"/>
                </a:solidFill>
              </a:rPr>
              <a:t>12</a:t>
            </a:r>
            <a:r>
              <a:rPr lang="en-US" sz="2000" b="1" dirty="0"/>
              <a:t> regular </a:t>
            </a:r>
            <a:r>
              <a:rPr lang="en-US" sz="2000" b="1" dirty="0">
                <a:solidFill>
                  <a:srgbClr val="00B0F0"/>
                </a:solidFill>
              </a:rPr>
              <a:t>pentagons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B050"/>
                </a:solidFill>
              </a:rPr>
              <a:t>5) </a:t>
            </a:r>
            <a:r>
              <a:rPr lang="en-US" sz="2000" b="1" dirty="0" err="1" smtClean="0">
                <a:solidFill>
                  <a:srgbClr val="00B050"/>
                </a:solidFill>
              </a:rPr>
              <a:t>Icosa-</a:t>
            </a:r>
            <a:r>
              <a:rPr lang="en-US" sz="2000" b="1" dirty="0" err="1" smtClean="0"/>
              <a:t>hedron</a:t>
            </a:r>
            <a:r>
              <a:rPr lang="en-US" sz="2000" b="1" dirty="0" smtClean="0"/>
              <a:t> </a:t>
            </a:r>
            <a:r>
              <a:rPr lang="en-US" sz="2000" b="1" dirty="0"/>
              <a:t>- 	</a:t>
            </a:r>
            <a:r>
              <a:rPr lang="en-US" sz="2000" b="1" dirty="0" smtClean="0"/>
              <a:t>made </a:t>
            </a:r>
            <a:r>
              <a:rPr lang="en-US" sz="2000" b="1" dirty="0"/>
              <a:t>of </a:t>
            </a:r>
            <a:r>
              <a:rPr lang="en-US" sz="2000" b="1" dirty="0">
                <a:solidFill>
                  <a:srgbClr val="00B050"/>
                </a:solidFill>
              </a:rPr>
              <a:t>20</a:t>
            </a:r>
            <a:r>
              <a:rPr lang="en-US" sz="2000" b="1" dirty="0"/>
              <a:t> equilateral </a:t>
            </a:r>
            <a:r>
              <a:rPr lang="en-US" sz="2000" b="1" dirty="0" smtClean="0">
                <a:solidFill>
                  <a:srgbClr val="0070C0"/>
                </a:solidFill>
              </a:rPr>
              <a:t>triangles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9353" y="762000"/>
            <a:ext cx="1330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Tetra</a:t>
            </a:r>
            <a:r>
              <a:rPr lang="en-US" sz="1600" b="1" dirty="0"/>
              <a:t>hedron 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340439" y="1477171"/>
            <a:ext cx="1315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Hexa</a:t>
            </a:r>
            <a:r>
              <a:rPr lang="en-US" sz="1600" b="1" dirty="0"/>
              <a:t>hedron 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779929" y="2726323"/>
            <a:ext cx="167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C000"/>
                </a:solidFill>
              </a:rPr>
              <a:t>Octa</a:t>
            </a:r>
            <a:r>
              <a:rPr lang="en-US" sz="1600" b="1" dirty="0" smtClean="0"/>
              <a:t>hedron</a:t>
            </a:r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76200" y="4038600"/>
            <a:ext cx="15082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Dodeca</a:t>
            </a:r>
            <a:r>
              <a:rPr lang="en-US" sz="1600" b="1" dirty="0"/>
              <a:t>hedron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75563" y="6517273"/>
            <a:ext cx="1315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Icosa</a:t>
            </a:r>
            <a:r>
              <a:rPr lang="en-US" sz="1600" b="1" dirty="0"/>
              <a:t>hedron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696200" y="69502"/>
            <a:ext cx="1337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114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808" y="300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5808" y="157574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323" y="304624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604" y="435677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57" y="5486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tras oth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042" y="0"/>
            <a:ext cx="858591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6248400"/>
            <a:ext cx="5816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Tetrahedron appears in a variety of forms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0024" y="558026"/>
            <a:ext cx="1585911" cy="109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84" y="0"/>
            <a:ext cx="2214552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0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524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easiest way to construct a Tetrahedron</a:t>
            </a:r>
            <a:endParaRPr lang="en-US" dirty="0"/>
          </a:p>
        </p:txBody>
      </p:sp>
      <p:pic>
        <p:nvPicPr>
          <p:cNvPr id="6" name="Picture 5" descr="tetra 2 balloon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09344"/>
            <a:ext cx="9144000" cy="3639312"/>
          </a:xfrm>
          <a:prstGeom prst="rect">
            <a:avLst/>
          </a:prstGeom>
        </p:spPr>
      </p:pic>
      <p:pic>
        <p:nvPicPr>
          <p:cNvPr id="7" name="Picture 6" descr="tetra 2 balloons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8491" y="0"/>
            <a:ext cx="654701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25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" dur="123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9" dur="123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1" dur="123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4294" y="35859"/>
            <a:ext cx="21050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 descr="D:\mss\Beginner's Guide\3\tripodseat.jpg"/>
          <p:cNvPicPr>
            <a:picLocks noChangeAspect="1" noChangeArrowheads="1"/>
          </p:cNvPicPr>
          <p:nvPr/>
        </p:nvPicPr>
        <p:blipFill rotWithShape="1">
          <a:blip r:embed="rId3" cstate="print"/>
          <a:srcRect l="6139"/>
          <a:stretch/>
        </p:blipFill>
        <p:spPr bwMode="auto">
          <a:xfrm>
            <a:off x="2209800" y="44320"/>
            <a:ext cx="1510144" cy="2434336"/>
          </a:xfrm>
          <a:prstGeom prst="rect">
            <a:avLst/>
          </a:prstGeom>
          <a:noFill/>
        </p:spPr>
      </p:pic>
      <p:pic>
        <p:nvPicPr>
          <p:cNvPr id="6150" name="Picture 6" descr="D:\mss\Beginner's Guide\3\tricycl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67" y="2438400"/>
            <a:ext cx="4903788" cy="4316413"/>
          </a:xfrm>
          <a:prstGeom prst="rect">
            <a:avLst/>
          </a:prstGeom>
          <a:noFill/>
        </p:spPr>
      </p:pic>
      <p:pic>
        <p:nvPicPr>
          <p:cNvPr id="6149" name="Picture 5" descr="D:\mss\Beginner's Guide\3\tripod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6851" y="0"/>
            <a:ext cx="1904453" cy="2402541"/>
          </a:xfrm>
          <a:prstGeom prst="rect">
            <a:avLst/>
          </a:prstGeom>
          <a:noFill/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261668" y="1442814"/>
            <a:ext cx="24102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The </a:t>
            </a:r>
            <a:r>
              <a:rPr lang="en-US" b="1" dirty="0" smtClean="0"/>
              <a:t>Tetrahedron</a:t>
            </a:r>
          </a:p>
          <a:p>
            <a:pPr algn="ctr"/>
            <a:r>
              <a:rPr lang="en-US" sz="2000" b="1" dirty="0" smtClean="0"/>
              <a:t>4 Triangles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189843"/>
            <a:ext cx="1150637" cy="17421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42906" y="2231643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Tripods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9550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2716306"/>
            <a:ext cx="3106270" cy="4141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86466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Teabag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2" y="2285220"/>
            <a:ext cx="1722336" cy="150532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8085"/>
            <a:ext cx="3581859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2400"/>
            <a:ext cx="4983432" cy="3890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92" y="3886200"/>
            <a:ext cx="4342565" cy="2863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4343400"/>
            <a:ext cx="262123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Tetra Soap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Easier to grip so it doesn’t easily slip out of your hands, and it dries faster.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5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1|27.5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557</Words>
  <Application>Microsoft Office PowerPoint</Application>
  <PresentationFormat>On-screen Show (4:3)</PresentationFormat>
  <Paragraphs>196</Paragraphs>
  <Slides>46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Schneider</dc:creator>
  <cp:lastModifiedBy>Michael</cp:lastModifiedBy>
  <cp:revision>150</cp:revision>
  <dcterms:created xsi:type="dcterms:W3CDTF">2009-11-20T19:31:35Z</dcterms:created>
  <dcterms:modified xsi:type="dcterms:W3CDTF">2022-01-16T02:07:15Z</dcterms:modified>
</cp:coreProperties>
</file>